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305" r:id="rId4"/>
    <p:sldId id="304" r:id="rId5"/>
    <p:sldId id="303" r:id="rId6"/>
    <p:sldId id="306" r:id="rId7"/>
    <p:sldId id="307" r:id="rId8"/>
    <p:sldId id="308" r:id="rId9"/>
    <p:sldId id="309" r:id="rId10"/>
    <p:sldId id="310" r:id="rId11"/>
    <p:sldId id="311" r:id="rId12"/>
    <p:sldId id="312" r:id="rId1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BD8EE"/>
    <a:srgbClr val="081A9C"/>
    <a:srgbClr val="2CC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57" autoAdjust="0"/>
  </p:normalViewPr>
  <p:slideViewPr>
    <p:cSldViewPr>
      <p:cViewPr varScale="1">
        <p:scale>
          <a:sx n="39" d="100"/>
          <a:sy n="39" d="100"/>
        </p:scale>
        <p:origin x="1244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16632"/>
            <a:ext cx="1381125" cy="93345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96DD-904B-4959-9EFC-17B381A18730}" type="datetimeFigureOut">
              <a:rPr lang="he-IL" smtClean="0"/>
              <a:pPr/>
              <a:t>י"ד/אב/תשע"ו</a:t>
            </a:fld>
            <a:endParaRPr lang="he-I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402F-DBC0-465A-A2C6-0581B9F8D1E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96DD-904B-4959-9EFC-17B381A18730}" type="datetimeFigureOut">
              <a:rPr lang="he-IL" smtClean="0"/>
              <a:pPr/>
              <a:t>י"ד/אב/תשע"ו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402F-DBC0-465A-A2C6-0581B9F8D1E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96DD-904B-4959-9EFC-17B381A18730}" type="datetimeFigureOut">
              <a:rPr lang="he-IL" smtClean="0"/>
              <a:pPr/>
              <a:t>י"ד/אב/תשע"ו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402F-DBC0-465A-A2C6-0581B9F8D1E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96DD-904B-4959-9EFC-17B381A18730}" type="datetimeFigureOut">
              <a:rPr lang="he-IL" smtClean="0"/>
              <a:pPr/>
              <a:t>י"ד/אב/תשע"ו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402F-DBC0-465A-A2C6-0581B9F8D1E5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9277"/>
            <a:ext cx="800100" cy="617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96DD-904B-4959-9EFC-17B381A18730}" type="datetimeFigureOut">
              <a:rPr lang="he-IL" smtClean="0"/>
              <a:pPr/>
              <a:t>י"ד/אב/תשע"ו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402F-DBC0-465A-A2C6-0581B9F8D1E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96DD-904B-4959-9EFC-17B381A18730}" type="datetimeFigureOut">
              <a:rPr lang="he-IL" smtClean="0"/>
              <a:pPr/>
              <a:t>י"ד/אב/תשע"ו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402F-DBC0-465A-A2C6-0581B9F8D1E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96DD-904B-4959-9EFC-17B381A18730}" type="datetimeFigureOut">
              <a:rPr lang="he-IL" smtClean="0"/>
              <a:pPr/>
              <a:t>י"ד/אב/תשע"ו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402F-DBC0-465A-A2C6-0581B9F8D1E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96DD-904B-4959-9EFC-17B381A18730}" type="datetimeFigureOut">
              <a:rPr lang="he-IL" smtClean="0"/>
              <a:pPr/>
              <a:t>י"ד/אב/תשע"ו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402F-DBC0-465A-A2C6-0581B9F8D1E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96DD-904B-4959-9EFC-17B381A18730}" type="datetimeFigureOut">
              <a:rPr lang="he-IL" smtClean="0"/>
              <a:pPr/>
              <a:t>י"ד/אב/תשע"ו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402F-DBC0-465A-A2C6-0581B9F8D1E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96DD-904B-4959-9EFC-17B381A18730}" type="datetimeFigureOut">
              <a:rPr lang="he-IL" smtClean="0"/>
              <a:pPr/>
              <a:t>י"ד/אב/תשע"ו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402F-DBC0-465A-A2C6-0581B9F8D1E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96DD-904B-4959-9EFC-17B381A18730}" type="datetimeFigureOut">
              <a:rPr lang="he-IL" smtClean="0"/>
              <a:pPr/>
              <a:t>י"ד/אב/תשע"ו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402F-DBC0-465A-A2C6-0581B9F8D1E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796DD-904B-4959-9EFC-17B381A18730}" type="datetimeFigureOut">
              <a:rPr lang="he-IL" smtClean="0"/>
              <a:pPr/>
              <a:t>י"ד/אב/תשע"ו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8402F-DBC0-465A-A2C6-0581B9F8D1E5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1026" name="Picture 2" descr="P:\Fridenson A&amp;O\שיווק\תבניות\Picture2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938" y="-7938"/>
            <a:ext cx="9161463" cy="68754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88" y="0"/>
            <a:ext cx="8229600" cy="1143000"/>
          </a:xfrm>
        </p:spPr>
        <p:txBody>
          <a:bodyPr>
            <a:normAutofit/>
          </a:bodyPr>
          <a:lstStyle/>
          <a:p>
            <a:pPr rtl="0"/>
            <a:br>
              <a:rPr lang="he-IL" sz="3200" kern="0" dirty="0">
                <a:solidFill>
                  <a:srgbClr val="000099"/>
                </a:solidFill>
                <a:latin typeface="Tahoma" pitchFamily="34" charset="0"/>
                <a:cs typeface="+mn-cs"/>
              </a:rPr>
            </a:br>
            <a:r>
              <a:rPr lang="en-US" sz="3200" kern="0" dirty="0">
                <a:solidFill>
                  <a:srgbClr val="000099"/>
                </a:solidFill>
                <a:latin typeface="Tahoma" pitchFamily="34" charset="0"/>
                <a:cs typeface="+mn-cs"/>
              </a:rPr>
              <a:t>ANYTHING Private Limited Solution</a:t>
            </a:r>
            <a:endParaRPr lang="en-US" sz="3200" dirty="0">
              <a:solidFill>
                <a:srgbClr val="000099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r>
              <a:rPr lang="en-US" kern="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Water transport &amp; storage </a:t>
            </a:r>
            <a:br>
              <a:rPr lang="en-US" kern="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</a:br>
            <a:r>
              <a:rPr lang="en-US" kern="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in emergency situation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5" name="Picture 12" descr="Picture 009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139503" y="3177152"/>
            <a:ext cx="1020934" cy="162000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  <a:extLst/>
        </p:spPr>
      </p:pic>
      <p:pic>
        <p:nvPicPr>
          <p:cNvPr id="6" name="Picture 13" descr="Picture 02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220072" y="3177152"/>
            <a:ext cx="2160000" cy="162000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  <a:extLst/>
        </p:spPr>
      </p:pic>
      <p:pic>
        <p:nvPicPr>
          <p:cNvPr id="7" name="Picture 14" descr="Picture 021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829416" y="3177144"/>
            <a:ext cx="2238528" cy="154800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  <a:extLst/>
        </p:spPr>
      </p:pic>
      <p:sp>
        <p:nvSpPr>
          <p:cNvPr id="19" name="Rectangle 18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79512" y="1340768"/>
            <a:ext cx="8784976" cy="0"/>
          </a:xfrm>
          <a:prstGeom prst="lin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879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30" descr="תחנת חלוק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067" y="3284984"/>
            <a:ext cx="3508845" cy="2700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sz="3600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distribution center</a:t>
            </a:r>
            <a:br>
              <a:rPr lang="he-IL" b="1" u="sng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system includes pillow, platform and 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drinking fountain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885950" y="4099323"/>
            <a:ext cx="6759575" cy="1793874"/>
            <a:chOff x="1886674" y="3554926"/>
            <a:chExt cx="6759615" cy="1792578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886674" y="3554926"/>
              <a:ext cx="6759615" cy="1792578"/>
              <a:chOff x="1886674" y="3507427"/>
              <a:chExt cx="6759615" cy="1526299"/>
            </a:xfrm>
          </p:grpSpPr>
          <p:sp>
            <p:nvSpPr>
              <p:cNvPr id="8" name="Freeform 6"/>
              <p:cNvSpPr/>
              <p:nvPr/>
            </p:nvSpPr>
            <p:spPr>
              <a:xfrm>
                <a:off x="1886674" y="4073372"/>
                <a:ext cx="6759615" cy="960354"/>
              </a:xfrm>
              <a:custGeom>
                <a:avLst/>
                <a:gdLst>
                  <a:gd name="connsiteX0" fmla="*/ 0 w 6759615"/>
                  <a:gd name="connsiteY0" fmla="*/ 0 h 960699"/>
                  <a:gd name="connsiteX1" fmla="*/ 1886673 w 6759615"/>
                  <a:gd name="connsiteY1" fmla="*/ 960699 h 960699"/>
                  <a:gd name="connsiteX2" fmla="*/ 6759615 w 6759615"/>
                  <a:gd name="connsiteY2" fmla="*/ 960699 h 960699"/>
                  <a:gd name="connsiteX3" fmla="*/ 6759615 w 6759615"/>
                  <a:gd name="connsiteY3" fmla="*/ 960699 h 960699"/>
                  <a:gd name="connsiteX4" fmla="*/ 6759615 w 6759615"/>
                  <a:gd name="connsiteY4" fmla="*/ 960699 h 960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9615" h="960699">
                    <a:moveTo>
                      <a:pt x="0" y="0"/>
                    </a:moveTo>
                    <a:lnTo>
                      <a:pt x="1886673" y="960699"/>
                    </a:lnTo>
                    <a:lnTo>
                      <a:pt x="6759615" y="960699"/>
                    </a:lnTo>
                    <a:lnTo>
                      <a:pt x="6759615" y="960699"/>
                    </a:lnTo>
                    <a:lnTo>
                      <a:pt x="6759615" y="960699"/>
                    </a:lnTo>
                  </a:path>
                </a:pathLst>
              </a:custGeom>
              <a:ln w="12700">
                <a:solidFill>
                  <a:srgbClr val="009EE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9" name="Freeform 7"/>
              <p:cNvSpPr/>
              <p:nvPr/>
            </p:nvSpPr>
            <p:spPr>
              <a:xfrm flipV="1">
                <a:off x="1886674" y="3507427"/>
                <a:ext cx="6759615" cy="960353"/>
              </a:xfrm>
              <a:custGeom>
                <a:avLst/>
                <a:gdLst>
                  <a:gd name="connsiteX0" fmla="*/ 0 w 6759615"/>
                  <a:gd name="connsiteY0" fmla="*/ 0 h 960699"/>
                  <a:gd name="connsiteX1" fmla="*/ 1886673 w 6759615"/>
                  <a:gd name="connsiteY1" fmla="*/ 960699 h 960699"/>
                  <a:gd name="connsiteX2" fmla="*/ 6759615 w 6759615"/>
                  <a:gd name="connsiteY2" fmla="*/ 960699 h 960699"/>
                  <a:gd name="connsiteX3" fmla="*/ 6759615 w 6759615"/>
                  <a:gd name="connsiteY3" fmla="*/ 960699 h 960699"/>
                  <a:gd name="connsiteX4" fmla="*/ 6759615 w 6759615"/>
                  <a:gd name="connsiteY4" fmla="*/ 960699 h 960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9615" h="960699">
                    <a:moveTo>
                      <a:pt x="0" y="0"/>
                    </a:moveTo>
                    <a:lnTo>
                      <a:pt x="1886673" y="960699"/>
                    </a:lnTo>
                    <a:lnTo>
                      <a:pt x="6759615" y="960699"/>
                    </a:lnTo>
                    <a:lnTo>
                      <a:pt x="6759615" y="960699"/>
                    </a:lnTo>
                    <a:lnTo>
                      <a:pt x="6759615" y="960699"/>
                    </a:lnTo>
                  </a:path>
                </a:pathLst>
              </a:custGeom>
              <a:ln w="12700">
                <a:solidFill>
                  <a:srgbClr val="009EE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10" name="Straight Connector 8"/>
              <p:cNvCxnSpPr/>
              <p:nvPr/>
            </p:nvCxnSpPr>
            <p:spPr>
              <a:xfrm flipV="1">
                <a:off x="1886674" y="4263822"/>
                <a:ext cx="6759615" cy="13507"/>
              </a:xfrm>
              <a:prstGeom prst="line">
                <a:avLst/>
              </a:prstGeom>
              <a:ln w="12700">
                <a:solidFill>
                  <a:srgbClr val="009EE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17"/>
            <p:cNvSpPr txBox="1">
              <a:spLocks noChangeArrowheads="1"/>
            </p:cNvSpPr>
            <p:nvPr/>
          </p:nvSpPr>
          <p:spPr bwMode="auto">
            <a:xfrm>
              <a:off x="3852656" y="3748559"/>
              <a:ext cx="40311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 algn="l" rtl="0"/>
              <a:r>
                <a:rPr lang="en-US" sz="2400" dirty="0">
                  <a:solidFill>
                    <a:srgbClr val="009EE0"/>
                  </a:solidFill>
                </a:rPr>
                <a:t>Easy set-up anywhere</a:t>
              </a:r>
            </a:p>
          </p:txBody>
        </p:sp>
        <p:sp>
          <p:nvSpPr>
            <p:cNvPr id="7" name="TextBox 18"/>
            <p:cNvSpPr txBox="1">
              <a:spLocks noChangeArrowheads="1"/>
            </p:cNvSpPr>
            <p:nvPr/>
          </p:nvSpPr>
          <p:spPr bwMode="auto">
            <a:xfrm>
              <a:off x="3852656" y="4479151"/>
              <a:ext cx="468538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2400" dirty="0">
                  <a:solidFill>
                    <a:srgbClr val="009EE0"/>
                  </a:solidFill>
                </a:rPr>
                <a:t>Serves large number of </a:t>
              </a:r>
              <a:br>
                <a:rPr lang="en-US" sz="2400" dirty="0">
                  <a:solidFill>
                    <a:srgbClr val="009EE0"/>
                  </a:solidFill>
                </a:rPr>
              </a:br>
              <a:r>
                <a:rPr lang="en-US" sz="2400" dirty="0">
                  <a:solidFill>
                    <a:srgbClr val="009EE0"/>
                  </a:solidFill>
                </a:rPr>
                <a:t>people simultaneously </a:t>
              </a:r>
            </a:p>
          </p:txBody>
        </p:sp>
      </p:grp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900113" y="5285184"/>
            <a:ext cx="72009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l" rtl="0">
              <a:buFont typeface="Wingdings" pitchFamily="2" charset="2"/>
              <a:buChar char="ü"/>
            </a:pPr>
            <a:endParaRPr lang="en-US" sz="2800"/>
          </a:p>
          <a:p>
            <a:pPr marL="285750" indent="-285750" algn="l" rtl="0">
              <a:buFont typeface="Wingdings" pitchFamily="2" charset="2"/>
              <a:buChar char="ü"/>
            </a:pPr>
            <a:endParaRPr lang="en-US" sz="2800"/>
          </a:p>
        </p:txBody>
      </p:sp>
      <p:pic>
        <p:nvPicPr>
          <p:cNvPr id="12" name="תמונה 17" descr="ברזייה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8354" y="4152756"/>
            <a:ext cx="1554126" cy="1692000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3" name="מלבן 16"/>
          <p:cNvSpPr/>
          <p:nvPr/>
        </p:nvSpPr>
        <p:spPr>
          <a:xfrm>
            <a:off x="3851920" y="3563724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2400" dirty="0">
                <a:solidFill>
                  <a:srgbClr val="009EE0"/>
                </a:solidFill>
              </a:rPr>
              <a:t>Ready for deployment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9512" y="1340768"/>
            <a:ext cx="8784976" cy="0"/>
          </a:xfrm>
          <a:prstGeom prst="lin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98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335" y="47849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kern="0" dirty="0">
                <a:solidFill>
                  <a:srgbClr val="000099"/>
                </a:solidFill>
                <a:latin typeface="Tahoma" pitchFamily="34" charset="0"/>
                <a:cs typeface="+mn-cs"/>
              </a:rPr>
              <a:t>Personal water container  - an option</a:t>
            </a:r>
            <a:br>
              <a:rPr lang="he-IL" sz="3200" kern="0" dirty="0">
                <a:solidFill>
                  <a:srgbClr val="000099"/>
                </a:solidFill>
                <a:latin typeface="Tahoma" pitchFamily="34" charset="0"/>
                <a:cs typeface="+mn-cs"/>
              </a:rPr>
            </a:br>
            <a:endParaRPr lang="en-US" sz="3200" dirty="0">
              <a:solidFill>
                <a:srgbClr val="000099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water container helps people to carry the potable water home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43608" y="1876184"/>
            <a:ext cx="4491037" cy="133176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547664" y="3314150"/>
            <a:ext cx="6768751" cy="2095500"/>
            <a:chOff x="1886674" y="3554926"/>
            <a:chExt cx="6767619" cy="2094687"/>
          </a:xfrm>
        </p:grpSpPr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1886674" y="3554926"/>
              <a:ext cx="6767619" cy="2094687"/>
              <a:chOff x="1886674" y="3546093"/>
              <a:chExt cx="6767619" cy="2094687"/>
            </a:xfrm>
          </p:grpSpPr>
          <p:sp>
            <p:nvSpPr>
              <p:cNvPr id="10" name="Freeform 28"/>
              <p:cNvSpPr/>
              <p:nvPr/>
            </p:nvSpPr>
            <p:spPr>
              <a:xfrm flipV="1">
                <a:off x="1886674" y="3546093"/>
                <a:ext cx="6767619" cy="1567841"/>
              </a:xfrm>
              <a:custGeom>
                <a:avLst/>
                <a:gdLst>
                  <a:gd name="connsiteX0" fmla="*/ 0 w 6759615"/>
                  <a:gd name="connsiteY0" fmla="*/ 0 h 960699"/>
                  <a:gd name="connsiteX1" fmla="*/ 1886673 w 6759615"/>
                  <a:gd name="connsiteY1" fmla="*/ 960699 h 960699"/>
                  <a:gd name="connsiteX2" fmla="*/ 6759615 w 6759615"/>
                  <a:gd name="connsiteY2" fmla="*/ 960699 h 960699"/>
                  <a:gd name="connsiteX3" fmla="*/ 6759615 w 6759615"/>
                  <a:gd name="connsiteY3" fmla="*/ 960699 h 960699"/>
                  <a:gd name="connsiteX4" fmla="*/ 6759615 w 6759615"/>
                  <a:gd name="connsiteY4" fmla="*/ 960699 h 960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9615" h="960699">
                    <a:moveTo>
                      <a:pt x="0" y="0"/>
                    </a:moveTo>
                    <a:lnTo>
                      <a:pt x="1886673" y="960699"/>
                    </a:lnTo>
                    <a:lnTo>
                      <a:pt x="6759615" y="960699"/>
                    </a:lnTo>
                    <a:lnTo>
                      <a:pt x="6759615" y="960699"/>
                    </a:lnTo>
                    <a:lnTo>
                      <a:pt x="6759615" y="960699"/>
                    </a:lnTo>
                  </a:path>
                </a:pathLst>
              </a:custGeom>
              <a:ln w="12700">
                <a:solidFill>
                  <a:srgbClr val="009EE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" name="Freeform 29"/>
              <p:cNvSpPr/>
              <p:nvPr/>
            </p:nvSpPr>
            <p:spPr>
              <a:xfrm flipV="1">
                <a:off x="1886674" y="4247496"/>
                <a:ext cx="6760032" cy="866439"/>
              </a:xfrm>
              <a:custGeom>
                <a:avLst/>
                <a:gdLst>
                  <a:gd name="connsiteX0" fmla="*/ 0 w 6759615"/>
                  <a:gd name="connsiteY0" fmla="*/ 0 h 960699"/>
                  <a:gd name="connsiteX1" fmla="*/ 1886673 w 6759615"/>
                  <a:gd name="connsiteY1" fmla="*/ 960699 h 960699"/>
                  <a:gd name="connsiteX2" fmla="*/ 6759615 w 6759615"/>
                  <a:gd name="connsiteY2" fmla="*/ 960699 h 960699"/>
                  <a:gd name="connsiteX3" fmla="*/ 6759615 w 6759615"/>
                  <a:gd name="connsiteY3" fmla="*/ 960699 h 960699"/>
                  <a:gd name="connsiteX4" fmla="*/ 6759615 w 6759615"/>
                  <a:gd name="connsiteY4" fmla="*/ 960699 h 960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9615" h="960699">
                    <a:moveTo>
                      <a:pt x="0" y="0"/>
                    </a:moveTo>
                    <a:lnTo>
                      <a:pt x="1886673" y="960699"/>
                    </a:lnTo>
                    <a:lnTo>
                      <a:pt x="6759615" y="960699"/>
                    </a:lnTo>
                    <a:lnTo>
                      <a:pt x="6759615" y="960699"/>
                    </a:lnTo>
                    <a:lnTo>
                      <a:pt x="6759615" y="960699"/>
                    </a:lnTo>
                  </a:path>
                </a:pathLst>
              </a:custGeom>
              <a:ln w="12700">
                <a:solidFill>
                  <a:srgbClr val="009EE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2" name="Freeform 30"/>
              <p:cNvSpPr/>
              <p:nvPr/>
            </p:nvSpPr>
            <p:spPr>
              <a:xfrm>
                <a:off x="1886674" y="4072939"/>
                <a:ext cx="6760032" cy="1567841"/>
              </a:xfrm>
              <a:custGeom>
                <a:avLst/>
                <a:gdLst>
                  <a:gd name="connsiteX0" fmla="*/ 0 w 6759615"/>
                  <a:gd name="connsiteY0" fmla="*/ 0 h 960699"/>
                  <a:gd name="connsiteX1" fmla="*/ 1886673 w 6759615"/>
                  <a:gd name="connsiteY1" fmla="*/ 960699 h 960699"/>
                  <a:gd name="connsiteX2" fmla="*/ 6759615 w 6759615"/>
                  <a:gd name="connsiteY2" fmla="*/ 960699 h 960699"/>
                  <a:gd name="connsiteX3" fmla="*/ 6759615 w 6759615"/>
                  <a:gd name="connsiteY3" fmla="*/ 960699 h 960699"/>
                  <a:gd name="connsiteX4" fmla="*/ 6759615 w 6759615"/>
                  <a:gd name="connsiteY4" fmla="*/ 960699 h 960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9615" h="960699">
                    <a:moveTo>
                      <a:pt x="0" y="0"/>
                    </a:moveTo>
                    <a:lnTo>
                      <a:pt x="1886673" y="960699"/>
                    </a:lnTo>
                    <a:lnTo>
                      <a:pt x="6759615" y="960699"/>
                    </a:lnTo>
                    <a:lnTo>
                      <a:pt x="6759615" y="960699"/>
                    </a:lnTo>
                    <a:lnTo>
                      <a:pt x="6759615" y="960699"/>
                    </a:lnTo>
                  </a:path>
                </a:pathLst>
              </a:custGeom>
              <a:ln w="12700">
                <a:solidFill>
                  <a:srgbClr val="009EE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3" name="Freeform 31"/>
              <p:cNvSpPr/>
              <p:nvPr/>
            </p:nvSpPr>
            <p:spPr>
              <a:xfrm>
                <a:off x="1886674" y="4072939"/>
                <a:ext cx="6760032" cy="866439"/>
              </a:xfrm>
              <a:custGeom>
                <a:avLst/>
                <a:gdLst>
                  <a:gd name="connsiteX0" fmla="*/ 0 w 6759615"/>
                  <a:gd name="connsiteY0" fmla="*/ 0 h 960699"/>
                  <a:gd name="connsiteX1" fmla="*/ 1886673 w 6759615"/>
                  <a:gd name="connsiteY1" fmla="*/ 960699 h 960699"/>
                  <a:gd name="connsiteX2" fmla="*/ 6759615 w 6759615"/>
                  <a:gd name="connsiteY2" fmla="*/ 960699 h 960699"/>
                  <a:gd name="connsiteX3" fmla="*/ 6759615 w 6759615"/>
                  <a:gd name="connsiteY3" fmla="*/ 960699 h 960699"/>
                  <a:gd name="connsiteX4" fmla="*/ 6759615 w 6759615"/>
                  <a:gd name="connsiteY4" fmla="*/ 960699 h 960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9615" h="960699">
                    <a:moveTo>
                      <a:pt x="0" y="0"/>
                    </a:moveTo>
                    <a:lnTo>
                      <a:pt x="1886673" y="960699"/>
                    </a:lnTo>
                    <a:lnTo>
                      <a:pt x="6759615" y="960699"/>
                    </a:lnTo>
                    <a:lnTo>
                      <a:pt x="6759615" y="960699"/>
                    </a:lnTo>
                    <a:lnTo>
                      <a:pt x="6759615" y="960699"/>
                    </a:lnTo>
                  </a:path>
                </a:pathLst>
              </a:custGeom>
              <a:ln w="12700">
                <a:solidFill>
                  <a:srgbClr val="009EE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7" name="TextBox 10"/>
            <p:cNvSpPr txBox="1">
              <a:spLocks noChangeArrowheads="1"/>
            </p:cNvSpPr>
            <p:nvPr/>
          </p:nvSpPr>
          <p:spPr bwMode="auto">
            <a:xfrm>
              <a:off x="3759149" y="3711969"/>
              <a:ext cx="40311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 algn="l" rtl="0"/>
              <a:r>
                <a:rPr lang="en-US" sz="2400" dirty="0">
                  <a:solidFill>
                    <a:srgbClr val="009EE0"/>
                  </a:solidFill>
                </a:rPr>
                <a:t>Robust &amp; lights weight</a:t>
              </a:r>
            </a:p>
          </p:txBody>
        </p:sp>
        <p:sp>
          <p:nvSpPr>
            <p:cNvPr id="8" name="TextBox 21"/>
            <p:cNvSpPr txBox="1">
              <a:spLocks noChangeArrowheads="1"/>
            </p:cNvSpPr>
            <p:nvPr/>
          </p:nvSpPr>
          <p:spPr bwMode="auto">
            <a:xfrm>
              <a:off x="3760561" y="4376679"/>
              <a:ext cx="48937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 algn="l" rtl="0"/>
              <a:r>
                <a:rPr lang="en-GB" sz="2400" dirty="0">
                  <a:solidFill>
                    <a:srgbClr val="009EE0"/>
                  </a:solidFill>
                </a:rPr>
                <a:t>In range of 4 – 6 lt.  </a:t>
              </a:r>
            </a:p>
          </p:txBody>
        </p:sp>
        <p:sp>
          <p:nvSpPr>
            <p:cNvPr id="9" name="TextBox 22"/>
            <p:cNvSpPr txBox="1">
              <a:spLocks noChangeArrowheads="1"/>
            </p:cNvSpPr>
            <p:nvPr/>
          </p:nvSpPr>
          <p:spPr bwMode="auto">
            <a:xfrm>
              <a:off x="3759149" y="5047901"/>
              <a:ext cx="40311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 algn="l" rtl="0"/>
              <a:r>
                <a:rPr lang="en-US" sz="2400" dirty="0">
                  <a:solidFill>
                    <a:srgbClr val="009EE0"/>
                  </a:solidFill>
                </a:rPr>
                <a:t>Environmental friendly </a:t>
              </a:r>
            </a:p>
          </p:txBody>
        </p:sp>
      </p:grpSp>
      <p:pic>
        <p:nvPicPr>
          <p:cNvPr id="14" name="Picture 6" descr="Pic-08"/>
          <p:cNvPicPr>
            <a:picLocks noChangeAspect="1" noChangeArrowheads="1"/>
          </p:cNvPicPr>
          <p:nvPr/>
        </p:nvPicPr>
        <p:blipFill>
          <a:blip r:embed="rId2" cstate="print"/>
          <a:srcRect l="14304" r="24304"/>
          <a:stretch>
            <a:fillRect/>
          </a:stretch>
        </p:blipFill>
        <p:spPr bwMode="auto">
          <a:xfrm>
            <a:off x="611560" y="3249650"/>
            <a:ext cx="2160000" cy="2160000"/>
          </a:xfrm>
          <a:prstGeom prst="ellipse">
            <a:avLst/>
          </a:prstGeom>
          <a:effectLst>
            <a:innerShdw blurRad="215900">
              <a:prstClr val="black">
                <a:alpha val="87000"/>
              </a:prstClr>
            </a:innerShdw>
          </a:effectLst>
        </p:spPr>
      </p:pic>
      <p:sp>
        <p:nvSpPr>
          <p:cNvPr id="15" name="Rectangle 14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9512" y="1340768"/>
            <a:ext cx="8784976" cy="0"/>
          </a:xfrm>
          <a:prstGeom prst="lin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693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kern="0" dirty="0">
                <a:solidFill>
                  <a:srgbClr val="000099"/>
                </a:solidFill>
                <a:latin typeface="Tahoma" pitchFamily="34" charset="0"/>
                <a:cs typeface="+mn-cs"/>
              </a:rPr>
              <a:t>Temporary water farm</a:t>
            </a:r>
            <a:br>
              <a:rPr lang="he-IL" sz="3200" kern="0" dirty="0">
                <a:solidFill>
                  <a:srgbClr val="000099"/>
                </a:solidFill>
                <a:latin typeface="Tahoma" pitchFamily="34" charset="0"/>
                <a:cs typeface="+mn-cs"/>
              </a:rPr>
            </a:br>
            <a:endParaRPr lang="en-US" sz="3200" dirty="0">
              <a:solidFill>
                <a:srgbClr val="000099"/>
              </a:solidFill>
              <a:cs typeface="+mn-cs"/>
            </a:endParaRP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724128" y="3933056"/>
            <a:ext cx="2722562" cy="2724150"/>
            <a:chOff x="-3132856" y="2956569"/>
            <a:chExt cx="2723013" cy="2723014"/>
          </a:xfrm>
        </p:grpSpPr>
        <p:sp>
          <p:nvSpPr>
            <p:cNvPr id="5" name="Oval 28"/>
            <p:cNvSpPr/>
            <p:nvPr/>
          </p:nvSpPr>
          <p:spPr>
            <a:xfrm>
              <a:off x="-3131269" y="2958156"/>
              <a:ext cx="2721426" cy="27214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" name="Donut 29"/>
            <p:cNvSpPr/>
            <p:nvPr/>
          </p:nvSpPr>
          <p:spPr bwMode="auto">
            <a:xfrm>
              <a:off x="-3132856" y="2956569"/>
              <a:ext cx="2723013" cy="2723014"/>
            </a:xfrm>
            <a:prstGeom prst="donut">
              <a:avLst>
                <a:gd name="adj" fmla="val 13398"/>
              </a:avLst>
            </a:prstGeom>
            <a:solidFill>
              <a:srgbClr val="C5C6C8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defTabSz="814388" eaLnBrk="0" hangingPunct="0">
                <a:lnSpc>
                  <a:spcPct val="90000"/>
                </a:lnSpc>
                <a:defRPr/>
              </a:pPr>
              <a:endParaRPr lang="en-PH" sz="4000" dirty="0">
                <a:solidFill>
                  <a:srgbClr val="222222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7" name="תמונה 7" descr="04-09-10-006-300x224.jpg"/>
          <p:cNvPicPr>
            <a:picLocks/>
          </p:cNvPicPr>
          <p:nvPr/>
        </p:nvPicPr>
        <p:blipFill>
          <a:blip r:embed="rId2" cstate="print">
            <a:lum bright="15000" contrast="10000"/>
          </a:blip>
          <a:stretch>
            <a:fillRect/>
          </a:stretch>
        </p:blipFill>
        <p:spPr>
          <a:xfrm>
            <a:off x="6150074" y="4365104"/>
            <a:ext cx="1879200" cy="1879200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8" name="מלבן 6"/>
          <p:cNvSpPr>
            <a:spLocks noGrp="1"/>
          </p:cNvSpPr>
          <p:nvPr>
            <p:ph idx="1"/>
          </p:nvPr>
        </p:nvSpPr>
        <p:spPr>
          <a:xfrm>
            <a:off x="225406" y="1763688"/>
            <a:ext cx="8229600" cy="363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 a range of sizes from 5,000 USG  </a:t>
            </a:r>
          </a:p>
          <a:p>
            <a:pPr algn="l" rtl="0">
              <a:buClr>
                <a:schemeClr val="bg1">
                  <a:lumMod val="50000"/>
                </a:schemeClr>
              </a:buClr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(20,000L) to 250,000 USG (1,000,000L) </a:t>
            </a:r>
          </a:p>
          <a:p>
            <a:pPr algn="l" rtl="0">
              <a:buClr>
                <a:schemeClr val="bg1">
                  <a:lumMod val="50000"/>
                </a:schemeClr>
              </a:buClr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for each tank. </a:t>
            </a:r>
          </a:p>
          <a:p>
            <a:pPr algn="l" rtl="0">
              <a:spcBef>
                <a:spcPts val="600"/>
              </a:spcBef>
              <a:buClr>
                <a:schemeClr val="bg1">
                  <a:lumMod val="50000"/>
                </a:schemeClr>
              </a:buClr>
            </a:pPr>
            <a:endParaRPr lang="en-US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spcBef>
                <a:spcPts val="672"/>
              </a:spcBef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Multiple tanks can be connected </a:t>
            </a:r>
          </a:p>
          <a:p>
            <a:pPr algn="l" rtl="0">
              <a:spcBef>
                <a:spcPts val="672"/>
              </a:spcBef>
              <a:buClr>
                <a:schemeClr val="bg1">
                  <a:lumMod val="50000"/>
                </a:schemeClr>
              </a:buClr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together through a manifold system </a:t>
            </a:r>
          </a:p>
          <a:p>
            <a:pPr algn="l" rtl="0">
              <a:spcBef>
                <a:spcPts val="672"/>
              </a:spcBef>
              <a:buClr>
                <a:schemeClr val="bg1">
                  <a:lumMod val="50000"/>
                </a:schemeClr>
              </a:buClr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to create a cost-effective tank farm    </a:t>
            </a:r>
          </a:p>
          <a:p>
            <a:pPr algn="l" rtl="0">
              <a:spcBef>
                <a:spcPts val="672"/>
              </a:spcBef>
              <a:buClr>
                <a:schemeClr val="bg1">
                  <a:lumMod val="50000"/>
                </a:schemeClr>
              </a:buClr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with unlimited capacity.</a:t>
            </a:r>
            <a:endParaRPr lang="he-IL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79512" y="1340768"/>
            <a:ext cx="8784976" cy="0"/>
          </a:xfrm>
          <a:prstGeom prst="lin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3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kern="0" dirty="0">
                <a:solidFill>
                  <a:srgbClr val="000099"/>
                </a:solidFill>
                <a:latin typeface="Tahoma" pitchFamily="34" charset="0"/>
                <a:cs typeface="+mn-cs"/>
              </a:rPr>
              <a:t>Water transport &amp; storage division </a:t>
            </a:r>
            <a:br>
              <a:rPr lang="he-IL" sz="3200" kern="0" dirty="0">
                <a:solidFill>
                  <a:srgbClr val="000099"/>
                </a:solidFill>
                <a:latin typeface="Tahoma" pitchFamily="34" charset="0"/>
                <a:cs typeface="+mn-cs"/>
              </a:rPr>
            </a:br>
            <a:endParaRPr lang="en-US" sz="3200" dirty="0">
              <a:solidFill>
                <a:srgbClr val="000099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spcAft>
                <a:spcPts val="300"/>
              </a:spcAft>
              <a:buNone/>
              <a:defRPr/>
            </a:pPr>
            <a:r>
              <a:rPr lang="en-US" sz="2400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Need:</a:t>
            </a:r>
          </a:p>
          <a:p>
            <a:pPr marL="0" indent="0" algn="l" rtl="0">
              <a:spcAft>
                <a:spcPts val="300"/>
              </a:spcAft>
              <a:buNone/>
              <a:defRPr/>
            </a:pPr>
            <a:endParaRPr lang="en-US" sz="2400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l" rtl="0">
              <a:spcAft>
                <a:spcPts val="300"/>
              </a:spcAft>
              <a:buNone/>
              <a:defRPr/>
            </a:pPr>
            <a:r>
              <a:rPr lang="en-US" sz="2400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Disaster recovery plan by Water transport and storage solutions for humanitarian crisis events</a:t>
            </a:r>
            <a:endParaRPr lang="en-US" sz="2400" dirty="0">
              <a:solidFill>
                <a:srgbClr val="000099"/>
              </a:solidFill>
            </a:endParaRPr>
          </a:p>
        </p:txBody>
      </p:sp>
      <p:pic>
        <p:nvPicPr>
          <p:cNvPr id="7" name="תמונה 9" descr="ילד שותה מים.jpg"/>
          <p:cNvPicPr>
            <a:picLocks noChangeAspect="1"/>
          </p:cNvPicPr>
          <p:nvPr/>
        </p:nvPicPr>
        <p:blipFill>
          <a:blip r:embed="rId2" cstate="print">
            <a:lum bright="44000" contrast="32000"/>
          </a:blip>
          <a:stretch>
            <a:fillRect/>
          </a:stretch>
        </p:blipFill>
        <p:spPr>
          <a:xfrm>
            <a:off x="5296950" y="4007339"/>
            <a:ext cx="3672407" cy="2691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79512" y="1340768"/>
            <a:ext cx="8784976" cy="0"/>
          </a:xfrm>
          <a:prstGeom prst="lin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51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48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kern="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Water transport &amp; storage division </a:t>
            </a:r>
            <a:br>
              <a:rPr lang="he-IL" sz="3200" kern="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</a:b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defRPr/>
            </a:pPr>
            <a:r>
              <a:rPr lang="en-US" sz="2400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ANYTHING Water Crisis division provides water transport and water storage solutions to NGOs &amp; relief organizations for disaster recovery by simple and affordable life-saving water solutions.</a:t>
            </a:r>
          </a:p>
          <a:p>
            <a:pPr algn="l" rtl="0">
              <a:defRPr/>
            </a:pPr>
            <a:endParaRPr lang="en-US" sz="2400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l" rtl="0">
              <a:buNone/>
              <a:defRPr/>
            </a:pPr>
            <a:endParaRPr lang="en-US" sz="2400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 rtl="0">
              <a:defRPr/>
            </a:pPr>
            <a:r>
              <a:rPr lang="en-US" sz="2400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Technology solution by an Israeli professional logistic solutions provider by maintaining high standards of business ethics and professionalism since 1975.</a:t>
            </a:r>
            <a:endParaRPr lang="he-IL" sz="2400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79512" y="1340768"/>
            <a:ext cx="8784976" cy="0"/>
          </a:xfrm>
          <a:prstGeom prst="lin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91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23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kern="0" dirty="0">
                <a:solidFill>
                  <a:srgbClr val="000099"/>
                </a:solidFill>
                <a:latin typeface="Tahoma" pitchFamily="34" charset="0"/>
                <a:cs typeface="+mn-cs"/>
              </a:rPr>
              <a:t>Water transport &amp; storage division </a:t>
            </a:r>
            <a:br>
              <a:rPr lang="he-IL" sz="3200" kern="0" dirty="0">
                <a:solidFill>
                  <a:srgbClr val="000099"/>
                </a:solidFill>
                <a:latin typeface="Tahoma" pitchFamily="34" charset="0"/>
                <a:cs typeface="+mn-cs"/>
              </a:rPr>
            </a:br>
            <a:endParaRPr lang="en-US" sz="3200" dirty="0">
              <a:solidFill>
                <a:srgbClr val="000099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</a:rPr>
              <a:t>Solutions &amp; Services: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0" dirty="0">
              <a:solidFill>
                <a:srgbClr val="000099"/>
              </a:solidFill>
              <a:latin typeface="Tahoma" pitchFamily="34" charset="0"/>
              <a:ea typeface="Tahoma" pitchFamily="34" charset="0"/>
            </a:endParaRPr>
          </a:p>
          <a:p>
            <a:pPr lvl="0" algn="l" rtl="0" fontAlgn="base">
              <a:spcBef>
                <a:spcPct val="0"/>
              </a:spcBef>
              <a:spcAft>
                <a:spcPts val="1200"/>
              </a:spcAft>
            </a:pPr>
            <a:r>
              <a:rPr lang="en-US" sz="2400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</a:rPr>
              <a:t>    T-flex: Water transport tanks</a:t>
            </a:r>
          </a:p>
          <a:p>
            <a:pPr algn="l" rtl="0" fontAlgn="base">
              <a:spcBef>
                <a:spcPct val="0"/>
              </a:spcBef>
              <a:spcAft>
                <a:spcPts val="1200"/>
              </a:spcAft>
            </a:pPr>
            <a:r>
              <a:rPr lang="en-US" sz="2400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</a:rPr>
              <a:t>    Logistic container for quick response</a:t>
            </a:r>
          </a:p>
          <a:p>
            <a:pPr algn="l" rtl="0" fontAlgn="base">
              <a:spcBef>
                <a:spcPct val="0"/>
              </a:spcBef>
              <a:spcAft>
                <a:spcPts val="1200"/>
              </a:spcAft>
            </a:pPr>
            <a:r>
              <a:rPr lang="en-US" sz="2400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</a:rPr>
              <a:t>    Mobile Water Purification concept </a:t>
            </a:r>
            <a:endParaRPr lang="he-IL" sz="2400" kern="0" dirty="0">
              <a:solidFill>
                <a:srgbClr val="000099"/>
              </a:solidFill>
              <a:latin typeface="Tahoma" pitchFamily="34" charset="0"/>
              <a:ea typeface="Tahoma" pitchFamily="34" charset="0"/>
            </a:endParaRPr>
          </a:p>
          <a:p>
            <a:pPr lvl="0" algn="l" rtl="0" fontAlgn="base">
              <a:spcBef>
                <a:spcPct val="0"/>
              </a:spcBef>
              <a:spcAft>
                <a:spcPts val="1200"/>
              </a:spcAft>
            </a:pPr>
            <a:r>
              <a:rPr lang="en-US" sz="2400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</a:rPr>
              <a:t>    Water distribution center</a:t>
            </a:r>
          </a:p>
          <a:p>
            <a:pPr lvl="0" algn="l" rtl="0" fontAlgn="base">
              <a:spcBef>
                <a:spcPct val="0"/>
              </a:spcBef>
              <a:spcAft>
                <a:spcPts val="1200"/>
              </a:spcAft>
            </a:pPr>
            <a:r>
              <a:rPr lang="en-US" sz="2400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</a:rPr>
              <a:t>    Personal water container</a:t>
            </a:r>
          </a:p>
          <a:p>
            <a:pPr lvl="0" algn="l" rtl="0" fontAlgn="base">
              <a:spcBef>
                <a:spcPct val="0"/>
              </a:spcBef>
              <a:spcAft>
                <a:spcPts val="1200"/>
              </a:spcAft>
            </a:pPr>
            <a:r>
              <a:rPr lang="en-US" sz="2400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</a:rPr>
              <a:t>    Temporary water farm</a:t>
            </a:r>
          </a:p>
          <a:p>
            <a:endParaRPr lang="en-US" sz="2400" dirty="0">
              <a:solidFill>
                <a:srgbClr val="000099"/>
              </a:solidFill>
            </a:endParaRPr>
          </a:p>
        </p:txBody>
      </p:sp>
      <p:pic>
        <p:nvPicPr>
          <p:cNvPr id="4" name="תמונה 6" descr="atl-liquid_transport-pho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8939" y="4797152"/>
            <a:ext cx="2869565" cy="1980000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79512" y="1340768"/>
            <a:ext cx="8784976" cy="0"/>
          </a:xfrm>
          <a:prstGeom prst="lin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68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kern="0" dirty="0">
                <a:solidFill>
                  <a:srgbClr val="000099"/>
                </a:solidFill>
                <a:latin typeface="Tahoma" pitchFamily="34" charset="0"/>
                <a:cs typeface="+mn-cs"/>
              </a:rPr>
              <a:t>“T-Flex“  water transport tanks </a:t>
            </a:r>
            <a:br>
              <a:rPr lang="he-IL" sz="3200" kern="0" dirty="0">
                <a:solidFill>
                  <a:srgbClr val="000099"/>
                </a:solidFill>
                <a:latin typeface="Tahoma" pitchFamily="34" charset="0"/>
                <a:cs typeface="+mn-cs"/>
              </a:rPr>
            </a:br>
            <a:endParaRPr lang="en-US" sz="3200" dirty="0">
              <a:solidFill>
                <a:srgbClr val="000099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kern="0" dirty="0">
                <a:solidFill>
                  <a:srgbClr val="00009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Foldable pillow shaped tanks</a:t>
            </a:r>
          </a:p>
          <a:p>
            <a:pPr marL="0" lvl="0" indent="0" algn="l" rtl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400" kern="0" dirty="0">
              <a:solidFill>
                <a:srgbClr val="00009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0" lvl="0" indent="0"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kern="0" dirty="0">
                <a:solidFill>
                  <a:srgbClr val="00009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Designed and manufactured for transportation </a:t>
            </a:r>
          </a:p>
          <a:p>
            <a:pPr marL="0" lvl="0" indent="0"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kern="0" dirty="0">
                <a:solidFill>
                  <a:srgbClr val="00009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of liquids on standard truck-trailers, </a:t>
            </a:r>
          </a:p>
          <a:p>
            <a:pPr marL="0" lvl="0" indent="0"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kern="0" dirty="0">
                <a:solidFill>
                  <a:srgbClr val="00009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mounted on flat bed trucks or in ocean containers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20488"/>
            <a:ext cx="3199999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תמונה 6" descr="IMG-20160406-WA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1" y="4324744"/>
            <a:ext cx="3200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79512" y="1340768"/>
            <a:ext cx="8784976" cy="0"/>
          </a:xfrm>
          <a:prstGeom prst="lin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68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“T-Flex“  water transport tanks </a:t>
            </a:r>
            <a:br>
              <a:rPr lang="he-IL" b="1" u="sng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 the water easily to location </a:t>
            </a:r>
            <a:b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people are concentrated</a:t>
            </a:r>
          </a:p>
          <a:p>
            <a:pPr marL="0" indent="0" algn="l" rtl="0">
              <a:spcBef>
                <a:spcPts val="1200"/>
              </a:spcBef>
              <a:buNone/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T-flex converts a standard truck to a TANKER in minutes!</a:t>
            </a:r>
          </a:p>
          <a:p>
            <a:endParaRPr lang="en-US" dirty="0"/>
          </a:p>
        </p:txBody>
      </p:sp>
      <p:pic>
        <p:nvPicPr>
          <p:cNvPr id="5" name="תמונה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1" y="3746653"/>
            <a:ext cx="3864216" cy="2173622"/>
          </a:xfrm>
          <a:prstGeom prst="ellipse">
            <a:avLst/>
          </a:prstGeom>
        </p:spPr>
      </p:pic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915817" y="3457045"/>
            <a:ext cx="6491783" cy="2047304"/>
            <a:chOff x="1692404" y="3285762"/>
            <a:chExt cx="8046993" cy="2045825"/>
          </a:xfrm>
        </p:grpSpPr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1692404" y="3676600"/>
              <a:ext cx="7344855" cy="1654987"/>
              <a:chOff x="1692404" y="3611030"/>
              <a:chExt cx="7344855" cy="1409147"/>
            </a:xfrm>
          </p:grpSpPr>
          <p:sp>
            <p:nvSpPr>
              <p:cNvPr id="10" name="Freeform 31"/>
              <p:cNvSpPr/>
              <p:nvPr/>
            </p:nvSpPr>
            <p:spPr>
              <a:xfrm>
                <a:off x="1764411" y="4059823"/>
                <a:ext cx="7150585" cy="960354"/>
              </a:xfrm>
              <a:custGeom>
                <a:avLst/>
                <a:gdLst>
                  <a:gd name="connsiteX0" fmla="*/ 0 w 6759615"/>
                  <a:gd name="connsiteY0" fmla="*/ 0 h 960699"/>
                  <a:gd name="connsiteX1" fmla="*/ 1886673 w 6759615"/>
                  <a:gd name="connsiteY1" fmla="*/ 960699 h 960699"/>
                  <a:gd name="connsiteX2" fmla="*/ 6759615 w 6759615"/>
                  <a:gd name="connsiteY2" fmla="*/ 960699 h 960699"/>
                  <a:gd name="connsiteX3" fmla="*/ 6759615 w 6759615"/>
                  <a:gd name="connsiteY3" fmla="*/ 960699 h 960699"/>
                  <a:gd name="connsiteX4" fmla="*/ 6759615 w 6759615"/>
                  <a:gd name="connsiteY4" fmla="*/ 960699 h 960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9615" h="960699">
                    <a:moveTo>
                      <a:pt x="0" y="0"/>
                    </a:moveTo>
                    <a:lnTo>
                      <a:pt x="1886673" y="960699"/>
                    </a:lnTo>
                    <a:lnTo>
                      <a:pt x="6759615" y="960699"/>
                    </a:lnTo>
                    <a:lnTo>
                      <a:pt x="6759615" y="960699"/>
                    </a:lnTo>
                    <a:lnTo>
                      <a:pt x="6759615" y="960699"/>
                    </a:lnTo>
                  </a:path>
                </a:pathLst>
              </a:custGeom>
              <a:ln w="12700">
                <a:solidFill>
                  <a:srgbClr val="009EE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" name="Freeform 32"/>
              <p:cNvSpPr/>
              <p:nvPr/>
            </p:nvSpPr>
            <p:spPr>
              <a:xfrm flipV="1">
                <a:off x="1692404" y="3611030"/>
                <a:ext cx="7272848" cy="960353"/>
              </a:xfrm>
              <a:custGeom>
                <a:avLst/>
                <a:gdLst>
                  <a:gd name="connsiteX0" fmla="*/ 0 w 6759615"/>
                  <a:gd name="connsiteY0" fmla="*/ 0 h 960699"/>
                  <a:gd name="connsiteX1" fmla="*/ 1886673 w 6759615"/>
                  <a:gd name="connsiteY1" fmla="*/ 960699 h 960699"/>
                  <a:gd name="connsiteX2" fmla="*/ 6759615 w 6759615"/>
                  <a:gd name="connsiteY2" fmla="*/ 960699 h 960699"/>
                  <a:gd name="connsiteX3" fmla="*/ 6759615 w 6759615"/>
                  <a:gd name="connsiteY3" fmla="*/ 960699 h 960699"/>
                  <a:gd name="connsiteX4" fmla="*/ 6759615 w 6759615"/>
                  <a:gd name="connsiteY4" fmla="*/ 960699 h 960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9615" h="960699">
                    <a:moveTo>
                      <a:pt x="0" y="0"/>
                    </a:moveTo>
                    <a:lnTo>
                      <a:pt x="1886673" y="960699"/>
                    </a:lnTo>
                    <a:lnTo>
                      <a:pt x="6759615" y="960699"/>
                    </a:lnTo>
                    <a:lnTo>
                      <a:pt x="6759615" y="960699"/>
                    </a:lnTo>
                    <a:lnTo>
                      <a:pt x="6759615" y="960699"/>
                    </a:lnTo>
                  </a:path>
                </a:pathLst>
              </a:custGeom>
              <a:ln w="12700">
                <a:solidFill>
                  <a:srgbClr val="009EE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12" name="Straight Connector 33"/>
              <p:cNvCxnSpPr/>
              <p:nvPr/>
            </p:nvCxnSpPr>
            <p:spPr>
              <a:xfrm>
                <a:off x="1886674" y="4277330"/>
                <a:ext cx="7150585" cy="7641"/>
              </a:xfrm>
              <a:prstGeom prst="line">
                <a:avLst/>
              </a:prstGeom>
              <a:ln w="12700">
                <a:solidFill>
                  <a:srgbClr val="009EE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3943228" y="4837556"/>
              <a:ext cx="5796169" cy="461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 algn="l" rtl="0"/>
              <a:r>
                <a:rPr lang="en-US" sz="2400" dirty="0">
                  <a:solidFill>
                    <a:srgbClr val="009EE0"/>
                  </a:solidFill>
                </a:rPr>
                <a:t>Food Grade raw materials</a:t>
              </a:r>
            </a:p>
          </p:txBody>
        </p:sp>
        <p:sp>
          <p:nvSpPr>
            <p:cNvPr id="9" name="TextBox 25"/>
            <p:cNvSpPr txBox="1">
              <a:spLocks noChangeArrowheads="1"/>
            </p:cNvSpPr>
            <p:nvPr/>
          </p:nvSpPr>
          <p:spPr bwMode="auto">
            <a:xfrm>
              <a:off x="3936692" y="3285762"/>
              <a:ext cx="4716317" cy="461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 algn="l" rtl="0"/>
              <a:r>
                <a:rPr lang="en-US" sz="2400" dirty="0">
                  <a:solidFill>
                    <a:srgbClr val="009EE0"/>
                  </a:solidFill>
                </a:rPr>
                <a:t>Volume range: 24,000 </a:t>
              </a:r>
              <a:r>
                <a:rPr lang="en-US" sz="2400" dirty="0" err="1">
                  <a:solidFill>
                    <a:srgbClr val="009EE0"/>
                  </a:solidFill>
                </a:rPr>
                <a:t>lt</a:t>
              </a:r>
              <a:endParaRPr lang="en-US" sz="2400" dirty="0">
                <a:solidFill>
                  <a:srgbClr val="009EE0"/>
                </a:solidFill>
              </a:endParaRPr>
            </a:p>
          </p:txBody>
        </p:sp>
      </p:grpSp>
      <p:sp>
        <p:nvSpPr>
          <p:cNvPr id="13" name="מלבן 30"/>
          <p:cNvSpPr/>
          <p:nvPr/>
        </p:nvSpPr>
        <p:spPr>
          <a:xfrm>
            <a:off x="4048792" y="4187649"/>
            <a:ext cx="50405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sz="2400" dirty="0">
                <a:solidFill>
                  <a:srgbClr val="009EE0"/>
                </a:solidFill>
              </a:rPr>
              <a:t>Robust design for  safe transportation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79512" y="1340768"/>
            <a:ext cx="8784976" cy="0"/>
          </a:xfrm>
          <a:prstGeom prst="lin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30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 Container for quick response</a:t>
            </a:r>
            <a:br>
              <a:rPr lang="he-IL" b="1" u="sng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08177" y="4902813"/>
            <a:ext cx="1920333" cy="1438171"/>
          </a:xfrm>
          <a:prstGeom prst="ellipse">
            <a:avLst/>
          </a:prstGeom>
        </p:spPr>
      </p:pic>
      <p:sp>
        <p:nvSpPr>
          <p:cNvPr id="5" name="מלבן 5"/>
          <p:cNvSpPr/>
          <p:nvPr/>
        </p:nvSpPr>
        <p:spPr>
          <a:xfrm>
            <a:off x="395535" y="1430938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0" dirty="0">
                <a:solidFill>
                  <a:srgbClr val="00009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Population size of  50,000 people :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0" dirty="0">
              <a:solidFill>
                <a:srgbClr val="00009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lvl="0" algn="l" rtl="0" fontAlgn="base">
              <a:spcBef>
                <a:spcPct val="0"/>
              </a:spcBef>
              <a:spcAft>
                <a:spcPts val="1200"/>
              </a:spcAft>
            </a:pPr>
            <a:endParaRPr lang="en-US" sz="2400" b="1" kern="0" dirty="0">
              <a:solidFill>
                <a:srgbClr val="00009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204864"/>
            <a:ext cx="6912768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defTabSz="720000" rt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water needs: 	4 liter per person / day</a:t>
            </a:r>
          </a:p>
          <a:p>
            <a:pPr marL="342900" indent="-342900" algn="l" defTabSz="720000" rt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daily quantity:	2,00,000 L 	</a:t>
            </a:r>
          </a:p>
          <a:p>
            <a:pPr marL="342900" indent="-342900" algn="l" defTabSz="720000" rt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water station for:	2,500 people		</a:t>
            </a:r>
          </a:p>
          <a:p>
            <a:pPr marL="342900" indent="-342900" algn="l" defTabSz="720000" rt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station volume: 	5,000 L</a:t>
            </a:r>
          </a:p>
          <a:p>
            <a:pPr marL="342900" indent="-342900" algn="l" defTabSz="720000" rt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of water stations: 	20 </a:t>
            </a:r>
          </a:p>
          <a:p>
            <a:pPr marL="342900" indent="-342900" algn="l" defTabSz="720000" rt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bladder size: 	24,000 L</a:t>
            </a:r>
          </a:p>
          <a:p>
            <a:pPr marL="342900" indent="-342900" algn="l" defTabSz="720000" rt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of water supplies: 	3 daily rounds per station</a:t>
            </a:r>
          </a:p>
          <a:p>
            <a:pPr marL="342900" indent="-342900" algn="l" defTabSz="720000" rt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of trucks: 		3 flat bed trucks</a:t>
            </a:r>
          </a:p>
          <a:p>
            <a:pPr marL="342900" indent="-342900" algn="l" defTabSz="720000" rt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 container size:	40”</a:t>
            </a:r>
            <a:endParaRPr lang="he-IL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79512" y="1340768"/>
            <a:ext cx="8784976" cy="0"/>
          </a:xfrm>
          <a:prstGeom prst="lin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859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6855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kern="0" dirty="0">
                <a:solidFill>
                  <a:srgbClr val="000099"/>
                </a:solidFill>
                <a:latin typeface="Tahoma" pitchFamily="34" charset="0"/>
                <a:cs typeface="+mn-cs"/>
              </a:rPr>
              <a:t>Logistic Container for quick response</a:t>
            </a:r>
            <a:br>
              <a:rPr lang="he-IL" sz="3200" kern="0" dirty="0">
                <a:solidFill>
                  <a:srgbClr val="000099"/>
                </a:solidFill>
                <a:latin typeface="Tahoma" pitchFamily="34" charset="0"/>
                <a:cs typeface="+mn-cs"/>
              </a:rPr>
            </a:br>
            <a:endParaRPr lang="en-US" sz="3200" dirty="0">
              <a:solidFill>
                <a:srgbClr val="000099"/>
              </a:solidFill>
              <a:cs typeface="+mn-cs"/>
            </a:endParaRPr>
          </a:p>
        </p:txBody>
      </p:sp>
      <p:pic>
        <p:nvPicPr>
          <p:cNvPr id="6" name="תמונה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97152"/>
            <a:ext cx="2525302" cy="1686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55576" y="2331733"/>
            <a:ext cx="6912768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 fontAlgn="b">
              <a:buFont typeface="Arial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Protective cover for Water bag</a:t>
            </a:r>
          </a:p>
          <a:p>
            <a:pPr algn="l" rtl="0" fontAlgn="b">
              <a:buFont typeface="Arial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Water bag – 5 m</a:t>
            </a:r>
            <a:r>
              <a:rPr lang="en-US" sz="2400" baseline="30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l" rtl="0" fontAlgn="b">
              <a:buFont typeface="Arial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Press releases unit</a:t>
            </a:r>
          </a:p>
          <a:p>
            <a:pPr algn="l" rtl="0" fontAlgn="b">
              <a:buFont typeface="Arial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Shtorz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adaptor </a:t>
            </a:r>
          </a:p>
          <a:p>
            <a:pPr algn="l" rtl="0" fontAlgn="b">
              <a:buFont typeface="Arial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Foldable stand for drinking fountain</a:t>
            </a:r>
          </a:p>
          <a:p>
            <a:pPr algn="l" rtl="0" fontAlgn="b">
              <a:buFont typeface="Arial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Drinking fountain with 8 taps </a:t>
            </a:r>
          </a:p>
          <a:p>
            <a:pPr algn="l" rtl="0" fontAlgn="b">
              <a:buFont typeface="Arial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Water hose  - 3 meters </a:t>
            </a:r>
          </a:p>
          <a:p>
            <a:pPr algn="l" rtl="0" fontAlgn="b">
              <a:buFont typeface="Arial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Carrying Case </a:t>
            </a:r>
            <a:endParaRPr lang="he-IL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מלבן 8"/>
          <p:cNvSpPr/>
          <p:nvPr/>
        </p:nvSpPr>
        <p:spPr>
          <a:xfrm>
            <a:off x="539552" y="1634885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station kit - Equipment details</a:t>
            </a:r>
            <a:r>
              <a:rPr lang="en-US" sz="2400" kern="0" dirty="0">
                <a:solidFill>
                  <a:srgbClr val="00009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 algn="l" rtl="0"/>
            <a:endParaRPr lang="he-IL" sz="2400" b="1" kern="0" dirty="0">
              <a:solidFill>
                <a:srgbClr val="0000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79512" y="1340768"/>
            <a:ext cx="8784976" cy="0"/>
          </a:xfrm>
          <a:prstGeom prst="lin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369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 Container for quick response</a:t>
            </a:r>
            <a:br>
              <a:rPr lang="he-IL" sz="3200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תמונה 12" descr="Water_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96406" y="4348543"/>
            <a:ext cx="2568082" cy="2293670"/>
          </a:xfrm>
          <a:prstGeom prst="round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561844"/>
            <a:ext cx="6840760" cy="51398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 rtl="0" fontAlgn="b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2000" b="1" kern="0" dirty="0">
                <a:solidFill>
                  <a:srgbClr val="000099"/>
                </a:solidFill>
                <a:latin typeface="Tahoma" pitchFamily="34" charset="0"/>
              </a:rPr>
              <a:t>Mobile  Water  Purification device</a:t>
            </a:r>
          </a:p>
          <a:p>
            <a:pPr algn="l" rtl="0" fontAlgn="b"/>
            <a:endParaRPr lang="he-IL" sz="2000" b="1" kern="0" dirty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  <a:p>
            <a:pPr algn="l" rtl="0" fontAlgn="b">
              <a:buFont typeface="Arial" pitchFamily="34" charset="0"/>
              <a:buChar char="•"/>
            </a:pP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Purification capacity – 2.1 liters/min (3,000 L/24Hrs)</a:t>
            </a:r>
          </a:p>
          <a:p>
            <a:pPr algn="l" rtl="0" fontAlgn="b"/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">
              <a:buFont typeface="Arial" pitchFamily="34" charset="0"/>
              <a:buChar char="•"/>
            </a:pP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detergents/chemicals need – just filters replacement.</a:t>
            </a:r>
          </a:p>
          <a:p>
            <a:pPr algn="l" rtl="0" fontAlgn="b">
              <a:buFont typeface="Arial" pitchFamily="34" charset="0"/>
              <a:buChar char="•"/>
            </a:pP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">
              <a:buFont typeface="Arial" pitchFamily="34" charset="0"/>
              <a:buChar char="•"/>
            </a:pP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 of polluted water source:</a:t>
            </a:r>
          </a:p>
          <a:p>
            <a:pPr algn="l" rtl="0">
              <a:defRPr/>
            </a:pP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 filters remove 99.9999% of bacteria; 99.99%  of viruses and 99.9% of cysts, and significantly reduce metals like mercury and lead. </a:t>
            </a:r>
          </a:p>
          <a:p>
            <a:pPr algn="l" rtl="0">
              <a:defRPr/>
            </a:pP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 material reduces sediment, chlorine and total organic carbons (TOC’s) while preserving healthy minerals. </a:t>
            </a:r>
          </a:p>
          <a:p>
            <a:pPr algn="l" rtl="0">
              <a:defRPr/>
            </a:pPr>
            <a:endParaRPr lang="en-US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">
              <a:buFont typeface="Arial" pitchFamily="34" charset="0"/>
              <a:buChar char="•"/>
            </a:pP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– daily fuel consumption: 0.98 liters for</a:t>
            </a:r>
          </a:p>
          <a:p>
            <a:pPr algn="l" rtl="0" fontAlgn="b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3.7 hours of  operation (for 500 liters/day target). </a:t>
            </a:r>
          </a:p>
          <a:p>
            <a:pPr algn="l" rtl="0" fontAlgn="b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14 liters of fuel will be sufficient for 15 days of </a:t>
            </a:r>
          </a:p>
          <a:p>
            <a:pPr algn="l" rtl="0" fontAlgn="b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operation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79512" y="1340768"/>
            <a:ext cx="8784976" cy="0"/>
          </a:xfrm>
          <a:prstGeom prst="lin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63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</TotalTime>
  <Words>461</Words>
  <Application>Microsoft Office PowerPoint</Application>
  <PresentationFormat>On-screen Show (4:3)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Wingdings</vt:lpstr>
      <vt:lpstr>Office Theme</vt:lpstr>
      <vt:lpstr> ANYTHING Private Limited Solution</vt:lpstr>
      <vt:lpstr>Water transport &amp; storage division  </vt:lpstr>
      <vt:lpstr>Water transport &amp; storage division  </vt:lpstr>
      <vt:lpstr>Water transport &amp; storage division  </vt:lpstr>
      <vt:lpstr>“T-Flex“  water transport tanks  </vt:lpstr>
      <vt:lpstr>“T-Flex“  water transport tanks  </vt:lpstr>
      <vt:lpstr>Logistic Container for quick response </vt:lpstr>
      <vt:lpstr>Logistic Container for quick response </vt:lpstr>
      <vt:lpstr>Logistic Container for quick response </vt:lpstr>
      <vt:lpstr>Water distribution center </vt:lpstr>
      <vt:lpstr>Personal water container  - an option </vt:lpstr>
      <vt:lpstr>Temporary water farm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Liran Rotter</dc:creator>
  <cp:lastModifiedBy>Miki Kedem</cp:lastModifiedBy>
  <cp:revision>154</cp:revision>
  <dcterms:created xsi:type="dcterms:W3CDTF">2014-01-23T12:47:34Z</dcterms:created>
  <dcterms:modified xsi:type="dcterms:W3CDTF">2016-08-18T17:43:14Z</dcterms:modified>
  <cp:contentStatus>Final</cp:contentStatus>
</cp:coreProperties>
</file>